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5"/>
  </p:notesMasterIdLst>
  <p:sldIdLst>
    <p:sldId id="256" r:id="rId2"/>
    <p:sldId id="300" r:id="rId3"/>
    <p:sldId id="257" r:id="rId4"/>
    <p:sldId id="258" r:id="rId5"/>
    <p:sldId id="288" r:id="rId6"/>
    <p:sldId id="289" r:id="rId7"/>
    <p:sldId id="259" r:id="rId8"/>
    <p:sldId id="290" r:id="rId9"/>
    <p:sldId id="291" r:id="rId10"/>
    <p:sldId id="261" r:id="rId11"/>
    <p:sldId id="262" r:id="rId12"/>
    <p:sldId id="260" r:id="rId13"/>
    <p:sldId id="292" r:id="rId14"/>
    <p:sldId id="293" r:id="rId15"/>
    <p:sldId id="263" r:id="rId16"/>
    <p:sldId id="264" r:id="rId17"/>
    <p:sldId id="265" r:id="rId18"/>
    <p:sldId id="266" r:id="rId19"/>
    <p:sldId id="267" r:id="rId20"/>
    <p:sldId id="294" r:id="rId21"/>
    <p:sldId id="268" r:id="rId22"/>
    <p:sldId id="269" r:id="rId23"/>
    <p:sldId id="270" r:id="rId24"/>
    <p:sldId id="271" r:id="rId25"/>
    <p:sldId id="272" r:id="rId26"/>
    <p:sldId id="295" r:id="rId27"/>
    <p:sldId id="296" r:id="rId28"/>
    <p:sldId id="273" r:id="rId29"/>
    <p:sldId id="274" r:id="rId30"/>
    <p:sldId id="275" r:id="rId31"/>
    <p:sldId id="276" r:id="rId32"/>
    <p:sldId id="281" r:id="rId33"/>
    <p:sldId id="277" r:id="rId34"/>
    <p:sldId id="279" r:id="rId35"/>
    <p:sldId id="278" r:id="rId36"/>
    <p:sldId id="280" r:id="rId37"/>
    <p:sldId id="301" r:id="rId38"/>
    <p:sldId id="282" r:id="rId39"/>
    <p:sldId id="284" r:id="rId40"/>
    <p:sldId id="298" r:id="rId41"/>
    <p:sldId id="285" r:id="rId42"/>
    <p:sldId id="287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9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48D17-F1DD-46FF-8D42-DA971D9DAB1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67FD8-3587-4DE7-8C81-01BB3299D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67FD8-3587-4DE7-8C81-01BB3299DF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1143000"/>
            <a:ext cx="3886200" cy="2590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3886200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2020 Brian C Thompson All Rights Reserved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811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2020 Brian C Thompson All Rights Reserved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2020 Brian C Thompson All Rights Reserved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16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2020 Brian C Thompson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2020 Brian C Thompson All Rights Reserved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2020 Brian C Thompson All Rights Reserved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2020 Brian C Thompson All Rights Reserved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2020 Brian C Thompson All Rights Reserved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2020 Brian C Thompson All Rights Reserved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2020 Brian C Thompson All Rights Reserved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2020 Brian C Thompson All Rights Reserved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2020 Brian C Thompson All Rights Reserved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rian.C.Thompson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pinout.xyz/pinout/1_wir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erstream.com/Wire_Size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1143000"/>
            <a:ext cx="38862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Raspberry Pi </a:t>
            </a:r>
            <a:r>
              <a:rPr lang="en-US" dirty="0" smtClean="0"/>
              <a:t>(</a:t>
            </a:r>
            <a:r>
              <a:rPr lang="en-US" dirty="0" err="1" smtClean="0"/>
              <a:t>RPi</a:t>
            </a:r>
            <a:r>
              <a:rPr lang="en-US" dirty="0" smtClean="0"/>
              <a:t>) </a:t>
            </a:r>
            <a:r>
              <a:rPr lang="en-US" dirty="0" smtClean="0"/>
              <a:t>Custom Brew </a:t>
            </a:r>
            <a:r>
              <a:rPr lang="en-US" dirty="0" smtClean="0"/>
              <a:t>Controller</a:t>
            </a:r>
            <a:br>
              <a:rPr lang="en-US" dirty="0" smtClean="0"/>
            </a:br>
            <a:r>
              <a:rPr lang="en-US" dirty="0" smtClean="0"/>
              <a:t>Preliminary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4648200"/>
            <a:ext cx="3886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Brian </a:t>
            </a:r>
            <a:r>
              <a:rPr lang="en-US" dirty="0" smtClean="0">
                <a:solidFill>
                  <a:schemeClr val="tx1"/>
                </a:solidFill>
              </a:rPr>
              <a:t>Thompson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04/16/2020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RPI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85333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RPi</a:t>
            </a:r>
            <a:r>
              <a:rPr lang="en-US" dirty="0" smtClean="0"/>
              <a:t> </a:t>
            </a:r>
            <a:r>
              <a:rPr lang="en-US" dirty="0" smtClean="0"/>
              <a:t>Off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07" y="1463793"/>
            <a:ext cx="8310093" cy="523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Recirculation and Chiller Pump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DPDT switch shows as two switches</a:t>
            </a:r>
          </a:p>
          <a:p>
            <a:r>
              <a:rPr lang="en-US" dirty="0" smtClean="0"/>
              <a:t>Copy of the circuit for each component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Recirculation Pump</a:t>
            </a:r>
          </a:p>
          <a:p>
            <a:pPr lvl="1"/>
            <a:r>
              <a:rPr lang="en-US" dirty="0" smtClean="0"/>
              <a:t>Chiller Pump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Recirculation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PACIFIC HYDROSTAR 1000 GPH 12V Bilge Pump  </a:t>
            </a:r>
          </a:p>
          <a:p>
            <a:r>
              <a:rPr lang="en-US" dirty="0" smtClean="0"/>
              <a:t>Easy-to-clean snap lock strainer, exclusive moisture-proof seals </a:t>
            </a:r>
          </a:p>
          <a:p>
            <a:r>
              <a:rPr lang="en-US" dirty="0" smtClean="0"/>
              <a:t>Anti-airlock protection and stainless steel shaft to prevent burnout </a:t>
            </a:r>
          </a:p>
          <a:p>
            <a:r>
              <a:rPr lang="en-US" dirty="0" smtClean="0"/>
              <a:t>SKU: 66095 </a:t>
            </a:r>
          </a:p>
          <a:p>
            <a:r>
              <a:rPr lang="en-US" dirty="0" smtClean="0"/>
              <a:t>Brand: Pacific </a:t>
            </a:r>
            <a:r>
              <a:rPr lang="en-US" dirty="0" err="1" smtClean="0"/>
              <a:t>Hydrostar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Maximum flow: 1000 GPH (gallons per hour)</a:t>
            </a:r>
          </a:p>
          <a:p>
            <a:r>
              <a:rPr lang="en-US" dirty="0" smtClean="0"/>
              <a:t>Head lift (ft.): 13 ft. </a:t>
            </a:r>
          </a:p>
          <a:p>
            <a:r>
              <a:rPr lang="en-US" dirty="0" smtClean="0"/>
              <a:t>Amperage (amps): 5.5 </a:t>
            </a:r>
          </a:p>
          <a:p>
            <a:pPr lvl="1"/>
            <a:r>
              <a:rPr lang="en-US" dirty="0" smtClean="0"/>
              <a:t>Requires 15 amp fuse protected power supply</a:t>
            </a:r>
          </a:p>
          <a:p>
            <a:pPr lvl="2"/>
            <a:r>
              <a:rPr lang="en-US" dirty="0" smtClean="0"/>
              <a:t>float switch recommended, not included.</a:t>
            </a:r>
          </a:p>
          <a:p>
            <a:r>
              <a:rPr lang="en-US" dirty="0" smtClean="0"/>
              <a:t>DC Volts: 12 </a:t>
            </a:r>
          </a:p>
          <a:p>
            <a:r>
              <a:rPr lang="en-US" dirty="0" smtClean="0"/>
              <a:t>Outlet fitting size: 1-1/8 in. </a:t>
            </a:r>
          </a:p>
          <a:p>
            <a:r>
              <a:rPr lang="en-US" dirty="0" smtClean="0"/>
              <a:t>Product Height: 4-3/4 in. </a:t>
            </a:r>
          </a:p>
          <a:p>
            <a:r>
              <a:rPr lang="en-US" dirty="0" smtClean="0"/>
              <a:t>Product Width: 3-1/2 in</a:t>
            </a:r>
            <a:endParaRPr lang="en-US" dirty="0"/>
          </a:p>
        </p:txBody>
      </p:sp>
      <p:pic>
        <p:nvPicPr>
          <p:cNvPr id="50178" name="Picture 2" descr="http://ecx.images-amazon.com/images/I/31FBfrq74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371600"/>
            <a:ext cx="2533650" cy="2533651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Chiller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12VDC</a:t>
            </a:r>
          </a:p>
          <a:p>
            <a:r>
              <a:rPr lang="en-US" dirty="0" smtClean="0"/>
              <a:t>Current = 0.83A </a:t>
            </a:r>
          </a:p>
          <a:p>
            <a:r>
              <a:rPr lang="en-US" dirty="0" smtClean="0"/>
              <a:t>Power = 10W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4572000"/>
            <a:ext cx="17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actual Image</a:t>
            </a:r>
            <a:endParaRPr lang="en-US" dirty="0"/>
          </a:p>
        </p:txBody>
      </p:sp>
      <p:sp>
        <p:nvSpPr>
          <p:cNvPr id="5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421539" cy="277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Recirculation and Chiller Pump</a:t>
            </a:r>
            <a:br>
              <a:rPr lang="en-US" dirty="0" smtClean="0"/>
            </a:br>
            <a:r>
              <a:rPr lang="en-US" dirty="0" smtClean="0"/>
              <a:t>Manual 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575" y="1600200"/>
            <a:ext cx="7050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0" y="5562600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In/out reversed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Recirculation and Chiller Pump</a:t>
            </a:r>
            <a:br>
              <a:rPr lang="en-US" dirty="0" smtClean="0"/>
            </a:br>
            <a:r>
              <a:rPr lang="en-US" dirty="0" smtClean="0"/>
              <a:t>Manual Off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915" y="1600200"/>
            <a:ext cx="70501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71800" y="5562600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In/out reversed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Recirculation and Chiller Pump</a:t>
            </a:r>
            <a:br>
              <a:rPr lang="en-US" dirty="0" smtClean="0"/>
            </a:br>
            <a:r>
              <a:rPr lang="en-US" dirty="0" smtClean="0"/>
              <a:t>Auto 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27" y="1600200"/>
            <a:ext cx="71341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5562600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In/out reversed</a:t>
            </a:r>
            <a:endParaRPr lang="en-US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2020 Brian C Thompson </a:t>
            </a:r>
          </a:p>
          <a:p>
            <a:r>
              <a:rPr lang="en-US" smtClean="0"/>
              <a:t>All Rights Reserved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Recirculation and Chiller Pump</a:t>
            </a:r>
            <a:br>
              <a:rPr lang="en-US" dirty="0" smtClean="0"/>
            </a:br>
            <a:r>
              <a:rPr lang="en-US" dirty="0" smtClean="0"/>
              <a:t>Auto Off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214" y="1600200"/>
            <a:ext cx="70475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971800" y="5562600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In/out reversed</a:t>
            </a:r>
            <a:endParaRPr lang="en-US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</a:p>
          <a:p>
            <a:r>
              <a:rPr lang="en-US" dirty="0" smtClean="0"/>
              <a:t>All Rights Reserved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DPDT switch shows as two switches</a:t>
            </a:r>
          </a:p>
          <a:p>
            <a:r>
              <a:rPr lang="en-US" dirty="0" smtClean="0"/>
              <a:t>Different Loads for Open and Closed.  </a:t>
            </a:r>
          </a:p>
          <a:p>
            <a:r>
              <a:rPr lang="en-US" dirty="0" smtClean="0"/>
              <a:t>Valve can accept constant voltage in desired position</a:t>
            </a:r>
          </a:p>
          <a:p>
            <a:r>
              <a:rPr lang="en-US" dirty="0" smtClean="0"/>
              <a:t>Copy of the circuit for each component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2x Electronic Ball Valves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</a:p>
          <a:p>
            <a:r>
              <a:rPr lang="en-US" dirty="0" smtClean="0"/>
              <a:t>All Rights Reserved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Copyright © 2020 by Brian C Thompson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rights reserved. </a:t>
            </a:r>
          </a:p>
          <a:p>
            <a:endParaRPr lang="en-US" dirty="0" smtClean="0"/>
          </a:p>
          <a:p>
            <a:r>
              <a:rPr lang="en-US" dirty="0" smtClean="0"/>
              <a:t>For permission requests, write to the author, addressed “Attention: Permission Request,” at the email address below.</a:t>
            </a:r>
          </a:p>
          <a:p>
            <a:r>
              <a:rPr lang="en-US" dirty="0" smtClean="0"/>
              <a:t>Brian C Thompson</a:t>
            </a:r>
          </a:p>
          <a:p>
            <a:r>
              <a:rPr lang="en-US" dirty="0" smtClean="0">
                <a:hlinkClick r:id="rId2"/>
              </a:rPr>
              <a:t>Brian.C.Thompson@gmail.com</a:t>
            </a:r>
            <a:endParaRPr lang="en-US" dirty="0" smtClean="0"/>
          </a:p>
          <a:p>
            <a:r>
              <a:rPr lang="en-US" dirty="0" smtClean="0"/>
              <a:t>www.BT.BeerProjects.com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Ball Valves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Electric actuated ball valve</a:t>
            </a:r>
          </a:p>
          <a:p>
            <a:r>
              <a:rPr lang="en-US" dirty="0" smtClean="0"/>
              <a:t>Model: CWX-15Q  (CR02)</a:t>
            </a:r>
          </a:p>
          <a:p>
            <a:pPr lvl="1"/>
            <a:r>
              <a:rPr lang="en-US" dirty="0" smtClean="0"/>
              <a:t>Q means Quick = </a:t>
            </a:r>
            <a:r>
              <a:rPr lang="en-US" dirty="0" err="1" smtClean="0"/>
              <a:t>open&amp;close</a:t>
            </a:r>
            <a:r>
              <a:rPr lang="en-US" dirty="0" smtClean="0"/>
              <a:t> in 3 seconds</a:t>
            </a:r>
          </a:p>
          <a:p>
            <a:r>
              <a:rPr lang="en-US" dirty="0" smtClean="0"/>
              <a:t>Max Current: 0.17A (2W)</a:t>
            </a:r>
          </a:p>
          <a:p>
            <a:r>
              <a:rPr lang="en-US" dirty="0" smtClean="0"/>
              <a:t>Size:1/2"</a:t>
            </a:r>
          </a:p>
          <a:p>
            <a:r>
              <a:rPr lang="en-US" dirty="0" smtClean="0"/>
              <a:t>Voltage: 12V DC</a:t>
            </a:r>
          </a:p>
          <a:p>
            <a:r>
              <a:rPr lang="en-US" dirty="0" err="1" smtClean="0"/>
              <a:t>Material:Brass,Stainless</a:t>
            </a:r>
            <a:r>
              <a:rPr lang="en-US" dirty="0" smtClean="0"/>
              <a:t> 304</a:t>
            </a:r>
          </a:p>
          <a:p>
            <a:r>
              <a:rPr lang="en-US" dirty="0" smtClean="0"/>
              <a:t>Wiring: 3 wirings </a:t>
            </a:r>
          </a:p>
          <a:p>
            <a:endParaRPr lang="en-US" dirty="0"/>
          </a:p>
        </p:txBody>
      </p:sp>
      <p:pic>
        <p:nvPicPr>
          <p:cNvPr id="51202" name="Picture 2" descr="https://images-na.ssl-images-amazon.com/images/I/61FBaJujQ7L._SL10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4572000" cy="2843784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Valve Control</a:t>
            </a:r>
            <a:br>
              <a:rPr lang="en-US" dirty="0" smtClean="0"/>
            </a:br>
            <a:r>
              <a:rPr lang="en-US" dirty="0" smtClean="0"/>
              <a:t>Manual Open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012" y="1600200"/>
            <a:ext cx="72259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2819400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In/out reversed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Valve Control </a:t>
            </a:r>
            <a:br>
              <a:rPr lang="en-US" dirty="0" smtClean="0"/>
            </a:br>
            <a:r>
              <a:rPr lang="en-US" dirty="0" smtClean="0"/>
              <a:t>Manual Closed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289" y="1600200"/>
            <a:ext cx="73654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2819400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In/out reversed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Valve Control </a:t>
            </a:r>
            <a:br>
              <a:rPr lang="en-US" dirty="0" smtClean="0"/>
            </a:br>
            <a:r>
              <a:rPr lang="en-US" dirty="0" smtClean="0"/>
              <a:t>Auto Open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523" y="1600200"/>
            <a:ext cx="72669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2819400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In/out reversed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Valve Control </a:t>
            </a:r>
            <a:br>
              <a:rPr lang="en-US" dirty="0" smtClean="0"/>
            </a:br>
            <a:r>
              <a:rPr lang="en-US" dirty="0" smtClean="0"/>
              <a:t>Auto Closed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892" y="1600200"/>
            <a:ext cx="72962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2819400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In/out reversed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Chugger</a:t>
            </a:r>
            <a:r>
              <a:rPr lang="en-US" dirty="0" smtClean="0"/>
              <a:t> Pump and Heat Stick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DPDT switch shown as two switches</a:t>
            </a:r>
          </a:p>
          <a:p>
            <a:r>
              <a:rPr lang="en-US" dirty="0" smtClean="0"/>
              <a:t>Switch is on 110VAC side</a:t>
            </a:r>
          </a:p>
          <a:p>
            <a:r>
              <a:rPr lang="en-US" dirty="0" err="1" smtClean="0"/>
              <a:t>Opto</a:t>
            </a:r>
            <a:r>
              <a:rPr lang="en-US" dirty="0" smtClean="0"/>
              <a:t> coupler used to separate 110V AC for pump/element from </a:t>
            </a:r>
            <a:r>
              <a:rPr lang="en-US" dirty="0" smtClean="0"/>
              <a:t>status/</a:t>
            </a:r>
            <a:r>
              <a:rPr lang="en-US" dirty="0" err="1" smtClean="0"/>
              <a:t>RPi</a:t>
            </a:r>
            <a:endParaRPr lang="en-US" dirty="0" smtClean="0"/>
          </a:p>
          <a:p>
            <a:r>
              <a:rPr lang="en-US" dirty="0" smtClean="0"/>
              <a:t>Copy of the circuit for each component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err="1" smtClean="0"/>
              <a:t>Chugger</a:t>
            </a:r>
            <a:r>
              <a:rPr lang="en-US" dirty="0" smtClean="0"/>
              <a:t> Pump</a:t>
            </a:r>
          </a:p>
          <a:p>
            <a:pPr lvl="1"/>
            <a:r>
              <a:rPr lang="en-US" dirty="0" smtClean="0"/>
              <a:t>Heat Stick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Chugger</a:t>
            </a:r>
            <a:r>
              <a:rPr lang="en-US" dirty="0" smtClean="0"/>
              <a:t>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ctr"/>
            <a:r>
              <a:rPr lang="en-US" dirty="0" smtClean="0"/>
              <a:t>Not the X-dry version</a:t>
            </a:r>
          </a:p>
          <a:p>
            <a:pPr fontAlgn="ctr"/>
            <a:r>
              <a:rPr lang="en-US" dirty="0" smtClean="0"/>
              <a:t>Max Flow: 7 GPM</a:t>
            </a:r>
          </a:p>
          <a:p>
            <a:pPr fontAlgn="ctr"/>
            <a:r>
              <a:rPr lang="en-US" dirty="0" smtClean="0"/>
              <a:t>Max Head: 18.6 Feet</a:t>
            </a:r>
          </a:p>
          <a:p>
            <a:pPr fontAlgn="ctr"/>
            <a:r>
              <a:rPr lang="en-US" dirty="0" smtClean="0"/>
              <a:t>Horsepower: 1/20 HP</a:t>
            </a:r>
          </a:p>
          <a:p>
            <a:pPr fontAlgn="ctr"/>
            <a:r>
              <a:rPr lang="en-US" dirty="0" smtClean="0"/>
              <a:t>Voltage: 115 Volt</a:t>
            </a:r>
          </a:p>
          <a:p>
            <a:pPr lvl="1" fontAlgn="ctr"/>
            <a:r>
              <a:rPr lang="en-US" dirty="0" smtClean="0"/>
              <a:t>Hertz50 / 60 Hz</a:t>
            </a:r>
          </a:p>
          <a:p>
            <a:pPr fontAlgn="ctr"/>
            <a:r>
              <a:rPr lang="en-US" dirty="0" smtClean="0"/>
              <a:t>Current:  1.4A</a:t>
            </a:r>
          </a:p>
          <a:p>
            <a:pPr fontAlgn="ctr"/>
            <a:r>
              <a:rPr lang="en-US" dirty="0" smtClean="0"/>
              <a:t>Max Liquid Temperature: 250° F</a:t>
            </a:r>
          </a:p>
          <a:p>
            <a:pPr fontAlgn="ctr"/>
            <a:r>
              <a:rPr lang="en-US" dirty="0" smtClean="0"/>
              <a:t>Weight: 8 lbs</a:t>
            </a:r>
          </a:p>
          <a:p>
            <a:pPr fontAlgn="ctr"/>
            <a:r>
              <a:rPr lang="en-US" dirty="0" smtClean="0"/>
              <a:t>Dimensions: 6 x 5.25 x 4 inModelXCPSS-IN-1</a:t>
            </a:r>
          </a:p>
          <a:p>
            <a:pPr fontAlgn="ctr"/>
            <a:r>
              <a:rPr lang="en-US" dirty="0" smtClean="0"/>
              <a:t>Connections: </a:t>
            </a:r>
          </a:p>
          <a:p>
            <a:pPr lvl="1" fontAlgn="ctr"/>
            <a:r>
              <a:rPr lang="en-US" dirty="0" smtClean="0"/>
              <a:t>Inlet: 1/2″ MPT </a:t>
            </a:r>
          </a:p>
          <a:p>
            <a:pPr lvl="1" fontAlgn="ctr"/>
            <a:r>
              <a:rPr lang="en-US" dirty="0" smtClean="0"/>
              <a:t>Outlet: 1/2″ MPT</a:t>
            </a:r>
          </a:p>
          <a:p>
            <a:pPr fontAlgn="ctr"/>
            <a:endParaRPr lang="en-US" dirty="0" smtClean="0"/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Not a self priming pump</a:t>
            </a:r>
          </a:p>
          <a:p>
            <a:pPr lvl="1" fontAlgn="ctr"/>
            <a:r>
              <a:rPr lang="en-US" dirty="0" smtClean="0"/>
              <a:t>The pump head must be flooded with liquid prior to turning the pump on. </a:t>
            </a:r>
          </a:p>
          <a:p>
            <a:pPr lvl="1" fontAlgn="ctr"/>
            <a:r>
              <a:rPr lang="en-US" dirty="0" smtClean="0"/>
              <a:t> If the pump </a:t>
            </a:r>
            <a:r>
              <a:rPr lang="en-US" dirty="0" err="1" smtClean="0"/>
              <a:t>squeels</a:t>
            </a:r>
            <a:r>
              <a:rPr lang="en-US" dirty="0" smtClean="0"/>
              <a:t> or makes loud noises, shut it down and make sure the head is full of liquid</a:t>
            </a:r>
          </a:p>
          <a:p>
            <a:pPr fontAlgn="ctr"/>
            <a:r>
              <a:rPr lang="en-US" dirty="0" smtClean="0"/>
              <a:t>To regulate the flow rate, it must be done on the output side of the pump</a:t>
            </a:r>
          </a:p>
          <a:p>
            <a:r>
              <a:rPr lang="en-US" dirty="0" smtClean="0"/>
              <a:t>Recommended mounting the pump so the outlet faces horizontally to the right. </a:t>
            </a:r>
          </a:p>
          <a:p>
            <a:pPr lvl="1"/>
            <a:r>
              <a:rPr lang="en-US" dirty="0" smtClean="0"/>
              <a:t>If this is not possible, the next best orientation is output facing up</a:t>
            </a:r>
            <a:endParaRPr lang="en-US" dirty="0"/>
          </a:p>
        </p:txBody>
      </p:sp>
      <p:pic>
        <p:nvPicPr>
          <p:cNvPr id="53250" name="Picture 2" descr="https://www.chuggerpumps.com/wp-content/uploads/2018/08/Side-Right-Angle-Main-XCPSS-IN-Chugger-P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160520" cy="29718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 Made Heat Stick</a:t>
            </a:r>
          </a:p>
          <a:p>
            <a:r>
              <a:rPr lang="en-US" dirty="0" smtClean="0"/>
              <a:t>Element</a:t>
            </a:r>
          </a:p>
          <a:p>
            <a:pPr lvl="1"/>
            <a:r>
              <a:rPr lang="en-US" dirty="0" smtClean="0"/>
              <a:t>1500W 120v hot water heater element</a:t>
            </a:r>
          </a:p>
          <a:p>
            <a:r>
              <a:rPr lang="en-US" dirty="0" smtClean="0"/>
              <a:t>Current: 12.5A</a:t>
            </a:r>
          </a:p>
          <a:p>
            <a:r>
              <a:rPr lang="en-US" dirty="0" smtClean="0"/>
              <a:t>Voltage: 120 VAC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86200"/>
            <a:ext cx="4819650" cy="211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Chugger</a:t>
            </a:r>
            <a:r>
              <a:rPr lang="en-US" dirty="0" smtClean="0"/>
              <a:t> Pump and Element</a:t>
            </a:r>
            <a:br>
              <a:rPr lang="en-US" dirty="0" smtClean="0"/>
            </a:br>
            <a:r>
              <a:rPr lang="en-US" dirty="0" smtClean="0"/>
              <a:t>Manual On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461" y="1600200"/>
            <a:ext cx="65070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Chugger</a:t>
            </a:r>
            <a:r>
              <a:rPr lang="en-US" dirty="0" smtClean="0"/>
              <a:t> Pump and Element</a:t>
            </a:r>
            <a:br>
              <a:rPr lang="en-US" dirty="0" smtClean="0"/>
            </a:br>
            <a:r>
              <a:rPr lang="en-US" dirty="0" smtClean="0"/>
              <a:t>Manual Off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221" y="1600200"/>
            <a:ext cx="65255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1 110AC Chugger Pump</a:t>
            </a:r>
          </a:p>
          <a:p>
            <a:r>
              <a:rPr lang="en-US" smtClean="0"/>
              <a:t>1 110AC Heat Stick</a:t>
            </a:r>
          </a:p>
          <a:p>
            <a:r>
              <a:rPr lang="en-US" smtClean="0"/>
              <a:t>2 12V Ball Valves</a:t>
            </a:r>
          </a:p>
          <a:p>
            <a:r>
              <a:rPr lang="en-US" smtClean="0"/>
              <a:t>5 One-Wire Temp Sensors</a:t>
            </a:r>
          </a:p>
          <a:p>
            <a:r>
              <a:rPr lang="en-US" smtClean="0"/>
              <a:t>2 12V pumps (recirculation and chiller)</a:t>
            </a:r>
          </a:p>
          <a:p>
            <a:endParaRPr lang="en-US" smtClean="0"/>
          </a:p>
          <a:p>
            <a:r>
              <a:rPr lang="en-US" smtClean="0"/>
              <a:t>1 PC Power Supply (12V and 5V outputs</a:t>
            </a:r>
          </a:p>
          <a:p>
            <a:r>
              <a:rPr lang="en-US" smtClean="0"/>
              <a:t>1 Raspberry Pi v3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Chugger</a:t>
            </a:r>
            <a:r>
              <a:rPr lang="en-US" dirty="0" smtClean="0"/>
              <a:t> Pump and Element</a:t>
            </a:r>
            <a:br>
              <a:rPr lang="en-US" dirty="0" smtClean="0"/>
            </a:br>
            <a:r>
              <a:rPr lang="en-US" dirty="0" smtClean="0"/>
              <a:t>Auto On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659" y="1600200"/>
            <a:ext cx="64986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Chugger</a:t>
            </a:r>
            <a:r>
              <a:rPr lang="en-US" dirty="0" smtClean="0"/>
              <a:t> Pump and Element</a:t>
            </a:r>
            <a:br>
              <a:rPr lang="en-US" dirty="0" smtClean="0"/>
            </a:br>
            <a:r>
              <a:rPr lang="en-US" dirty="0" smtClean="0"/>
              <a:t>Auto Off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829" y="1600200"/>
            <a:ext cx="64963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 Sensors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54835"/>
            <a:ext cx="8229600" cy="241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Optocoupler</a:t>
            </a:r>
            <a:r>
              <a:rPr lang="en-US" dirty="0" smtClean="0"/>
              <a:t> </a:t>
            </a:r>
            <a:r>
              <a:rPr lang="en-US" dirty="0" err="1" smtClean="0"/>
              <a:t>SubCircuit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70213"/>
            <a:ext cx="8229600" cy="3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Optocoupler</a:t>
            </a:r>
            <a:r>
              <a:rPr lang="en-US" dirty="0" smtClean="0"/>
              <a:t> </a:t>
            </a:r>
            <a:r>
              <a:rPr lang="en-US" dirty="0" err="1" smtClean="0"/>
              <a:t>SubCircuit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Off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912"/>
            <a:ext cx="8229600" cy="373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48000" y="2133600"/>
            <a:ext cx="1600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Wire removed to simulate off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In/Out Protection </a:t>
            </a:r>
            <a:r>
              <a:rPr lang="en-US" dirty="0" err="1" smtClean="0"/>
              <a:t>SubCircuit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128838"/>
            <a:ext cx="834231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 Voltage Protection</a:t>
            </a:r>
            <a:br>
              <a:rPr lang="en-US" dirty="0" smtClean="0"/>
            </a:br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424624" cy="391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aspberry Pi Touchscreen Monitor, 7'' IPS 1024X600 Dual-Speaker, USB HDMI Portable Monitor Capacitive Display, for Raspberry Pi 3b+/Raspberry Pi 4b, Xbox/PS4, Ubuntu, Windows 7/8/10, Drive-F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90600"/>
            <a:ext cx="2419350" cy="2419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Lebula </a:t>
            </a:r>
            <a:r>
              <a:rPr lang="it-IT" dirty="0" smtClean="0"/>
              <a:t>7”USB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fontAlgn="ctr"/>
            <a:r>
              <a:rPr lang="en-US" b="1" dirty="0" smtClean="0"/>
              <a:t>SPECS</a:t>
            </a:r>
          </a:p>
          <a:p>
            <a:pPr fontAlgn="ctr"/>
            <a:r>
              <a:rPr lang="en-US" dirty="0" smtClean="0"/>
              <a:t>Resolution</a:t>
            </a:r>
            <a:r>
              <a:rPr lang="en-US" dirty="0" smtClean="0"/>
              <a:t>: </a:t>
            </a:r>
            <a:r>
              <a:rPr lang="en-US" dirty="0" smtClean="0"/>
              <a:t>1024x600</a:t>
            </a:r>
          </a:p>
          <a:p>
            <a:pPr fontAlgn="ctr"/>
            <a:r>
              <a:rPr lang="en-US" dirty="0" smtClean="0"/>
              <a:t>Contrast</a:t>
            </a:r>
            <a:r>
              <a:rPr lang="en-US" dirty="0" smtClean="0"/>
              <a:t>: </a:t>
            </a:r>
            <a:r>
              <a:rPr lang="en-US" dirty="0" smtClean="0"/>
              <a:t>700:1</a:t>
            </a:r>
          </a:p>
          <a:p>
            <a:pPr fontAlgn="ctr"/>
            <a:r>
              <a:rPr lang="en-US" dirty="0" smtClean="0"/>
              <a:t>Aspect </a:t>
            </a:r>
            <a:r>
              <a:rPr lang="en-US" dirty="0" smtClean="0"/>
              <a:t>Ratio: </a:t>
            </a:r>
            <a:r>
              <a:rPr lang="en-US" dirty="0" smtClean="0"/>
              <a:t>16:9/4:3</a:t>
            </a:r>
          </a:p>
          <a:p>
            <a:pPr fontAlgn="ctr"/>
            <a:r>
              <a:rPr lang="en-US" dirty="0" smtClean="0"/>
              <a:t>Average </a:t>
            </a:r>
            <a:r>
              <a:rPr lang="en-US" dirty="0" smtClean="0"/>
              <a:t>Brightness: </a:t>
            </a:r>
            <a:r>
              <a:rPr lang="en-US" dirty="0" smtClean="0"/>
              <a:t>300cd/M2</a:t>
            </a:r>
          </a:p>
          <a:p>
            <a:pPr fontAlgn="ctr"/>
            <a:r>
              <a:rPr lang="en-US" dirty="0" smtClean="0"/>
              <a:t>Gamut </a:t>
            </a:r>
            <a:r>
              <a:rPr lang="en-US" dirty="0" smtClean="0"/>
              <a:t>Parameter: NTSC </a:t>
            </a:r>
            <a:r>
              <a:rPr lang="en-US" dirty="0" smtClean="0"/>
              <a:t>50%</a:t>
            </a:r>
          </a:p>
          <a:p>
            <a:pPr fontAlgn="ctr"/>
            <a:r>
              <a:rPr lang="en-US" dirty="0" smtClean="0"/>
              <a:t>Refresh </a:t>
            </a:r>
            <a:r>
              <a:rPr lang="en-US" dirty="0" smtClean="0"/>
              <a:t>Rate: 60 </a:t>
            </a:r>
            <a:r>
              <a:rPr lang="en-US" dirty="0" smtClean="0"/>
              <a:t>Hz</a:t>
            </a:r>
          </a:p>
          <a:p>
            <a:pPr fontAlgn="ctr"/>
            <a:r>
              <a:rPr lang="en-US" dirty="0" smtClean="0"/>
              <a:t>Backlight </a:t>
            </a:r>
            <a:r>
              <a:rPr lang="en-US" dirty="0" smtClean="0"/>
              <a:t>Type: Highlight </a:t>
            </a:r>
            <a:r>
              <a:rPr lang="en-US" dirty="0" smtClean="0"/>
              <a:t>LED</a:t>
            </a:r>
          </a:p>
          <a:p>
            <a:pPr fontAlgn="ctr"/>
            <a:r>
              <a:rPr lang="en-US" dirty="0" smtClean="0"/>
              <a:t>Monitor </a:t>
            </a:r>
            <a:r>
              <a:rPr lang="en-US" dirty="0" smtClean="0"/>
              <a:t>Dimensions: </a:t>
            </a:r>
            <a:r>
              <a:rPr lang="en-US" dirty="0" smtClean="0"/>
              <a:t>4.8"x6.5"x0.5"(</a:t>
            </a:r>
            <a:r>
              <a:rPr lang="en-US" dirty="0" err="1" smtClean="0"/>
              <a:t>HxWxD</a:t>
            </a:r>
            <a:r>
              <a:rPr lang="en-US" dirty="0" smtClean="0"/>
              <a:t>)</a:t>
            </a:r>
          </a:p>
          <a:p>
            <a:pPr fontAlgn="ctr"/>
            <a:r>
              <a:rPr lang="en-US" dirty="0" smtClean="0"/>
              <a:t>Monitor </a:t>
            </a:r>
            <a:r>
              <a:rPr lang="en-US" dirty="0" smtClean="0"/>
              <a:t>Weight: 0.5lb</a:t>
            </a:r>
            <a:endParaRPr lang="en-US" dirty="0" smtClean="0"/>
          </a:p>
          <a:p>
            <a:pPr fontAlgn="ctr"/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  <p:pic>
        <p:nvPicPr>
          <p:cNvPr id="1026" name="Picture 2" descr="https://m.media-amazon.com/images/S/aplus-media/vc/5a96da6d-492f-4ca0-a0ea-361e34523e7e.__CR0,0,300,300_PT0_SX300_V1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3086100" cy="3086100"/>
          </a:xfrm>
          <a:prstGeom prst="rect">
            <a:avLst/>
          </a:prstGeom>
          <a:noFill/>
        </p:spPr>
      </p:pic>
      <p:pic>
        <p:nvPicPr>
          <p:cNvPr id="1028" name="Picture 4" descr="https://m.media-amazon.com/images/S/aplus-media/vc/e24b8dc1-9607-4766-a117-f62faffd7098.__CR0,0,300,300_PT0_SX300_V1__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43000"/>
            <a:ext cx="21717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RPi</a:t>
            </a:r>
            <a:r>
              <a:rPr lang="en-US" dirty="0" smtClean="0"/>
              <a:t> </a:t>
            </a:r>
            <a:r>
              <a:rPr lang="en-US" dirty="0" err="1" smtClean="0"/>
              <a:t>Pinout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506698"/>
          <a:ext cx="8000999" cy="4535028"/>
        </p:xfrm>
        <a:graphic>
          <a:graphicData uri="http://schemas.openxmlformats.org/drawingml/2006/table">
            <a:tbl>
              <a:tblPr/>
              <a:tblGrid>
                <a:gridCol w="1941398"/>
                <a:gridCol w="906760"/>
                <a:gridCol w="220878"/>
                <a:gridCol w="558006"/>
                <a:gridCol w="186002"/>
                <a:gridCol w="186002"/>
                <a:gridCol w="627757"/>
                <a:gridCol w="130783"/>
                <a:gridCol w="1964648"/>
                <a:gridCol w="1278765"/>
              </a:tblGrid>
              <a:tr h="27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Usage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schematic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function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Pin #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function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usage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schematic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3V3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5V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(Future touchscreen)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GPIO2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5V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GPIO3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(Future touchscreen)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1-Wire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7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GPIO14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 2, Open/Closed Status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GPIO15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 2, Auto En Status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 1, Open/Closed Status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GPIO17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GPIO18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Valve 2 Auto Open/Closed CMD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 1, Auto En Status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GPIO27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Valve 1 Auto Open/Closed CMD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GPIO22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GPIO23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3V3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GPIO24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Chiller Pump Auto En Status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GPIO10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Chiller Pump On/Off Status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GPIO9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GPIO25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Recirc Pump Auto En Status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Chiller Pump On CMD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GPIO11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GPIO8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Recirc Pump On/Off Status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GPIO7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Recirc Pump On CMD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DON’T USE, I2C for EEPROM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GPIO0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GPIO1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DON’T USE, I2C for EEPROM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GPIO12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Buzzer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???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Chugger Auto En Status (OptoTLM)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GPIO13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Chugger On/Off Status (OptoTLM)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GPIO19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GPIO16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Element Auto En Status (OptoTLM)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1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Chugger Auto On CMD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GPIO26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GPIO20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Element On/Off Status (OptoTLM)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GND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GPIO21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Element Auto On CMD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938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https://www.raspberrypi.org/documentation/hardware/raspberrypi/schematics/rpi_SCH_3b_1p2_reduced.pdf</a:t>
                      </a:r>
                    </a:p>
                  </a:txBody>
                  <a:tcPr marL="7536" marR="7536" marT="7536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2794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9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https://pinout.xyz/pinout/1_wire</a:t>
                      </a:r>
                      <a:endParaRPr lang="en-US" sz="9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6" marR="7536" marT="753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Usage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33600" y="1447800"/>
          <a:ext cx="4762500" cy="2114550"/>
        </p:xfrm>
        <a:graphic>
          <a:graphicData uri="http://schemas.openxmlformats.org/drawingml/2006/table">
            <a:tbl>
              <a:tblPr/>
              <a:tblGrid>
                <a:gridCol w="608383"/>
                <a:gridCol w="608383"/>
                <a:gridCol w="1169237"/>
                <a:gridCol w="979117"/>
                <a:gridCol w="608383"/>
                <a:gridCol w="788997"/>
              </a:tblGrid>
              <a:tr h="581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Raspeberry 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Recirculation and Chiller Pump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Chugger and Element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4191000"/>
            <a:ext cx="5876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Source 3 (5V and 12V) left open as a </a:t>
            </a:r>
            <a:r>
              <a:rPr lang="en-US" dirty="0" smtClean="0"/>
              <a:t>spare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5V and 12V sources are all from the same singular source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There is no benefit to split out the boards to different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Switch between manual control (switches/buttons) and automated </a:t>
            </a:r>
            <a:r>
              <a:rPr lang="en-US" dirty="0" err="1" smtClean="0"/>
              <a:t>RPi</a:t>
            </a:r>
            <a:r>
              <a:rPr lang="en-US" dirty="0" smtClean="0"/>
              <a:t> control</a:t>
            </a:r>
          </a:p>
          <a:p>
            <a:r>
              <a:rPr lang="en-US" dirty="0" smtClean="0"/>
              <a:t>Indicators (LEDs) for all status points</a:t>
            </a:r>
          </a:p>
          <a:p>
            <a:r>
              <a:rPr lang="en-US" dirty="0" err="1" smtClean="0"/>
              <a:t>RPi</a:t>
            </a:r>
            <a:r>
              <a:rPr lang="en-US" dirty="0" smtClean="0"/>
              <a:t> </a:t>
            </a:r>
            <a:r>
              <a:rPr lang="en-US" dirty="0" smtClean="0"/>
              <a:t>inputs for all status points</a:t>
            </a:r>
          </a:p>
          <a:p>
            <a:r>
              <a:rPr lang="en-US" dirty="0" smtClean="0"/>
              <a:t>Protect all </a:t>
            </a:r>
            <a:r>
              <a:rPr lang="en-US" dirty="0" err="1" smtClean="0"/>
              <a:t>RPi</a:t>
            </a:r>
            <a:r>
              <a:rPr lang="en-US" dirty="0" smtClean="0"/>
              <a:t> </a:t>
            </a:r>
            <a:r>
              <a:rPr lang="en-US" dirty="0" smtClean="0"/>
              <a:t>inputs and outputs from Overvoltage</a:t>
            </a:r>
          </a:p>
          <a:p>
            <a:r>
              <a:rPr lang="en-US" dirty="0" smtClean="0"/>
              <a:t>Connectors for all switches, LEDs, wires leaving the main boards (not shown in circuits)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2 110AC Circuits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12V Power Budget        5V Power Budget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3962400"/>
          <a:ext cx="4406900" cy="2667000"/>
        </p:xfrm>
        <a:graphic>
          <a:graphicData uri="http://schemas.openxmlformats.org/drawingml/2006/table">
            <a:tbl>
              <a:tblPr/>
              <a:tblGrid>
                <a:gridCol w="1039902"/>
                <a:gridCol w="608723"/>
                <a:gridCol w="1169889"/>
                <a:gridCol w="979663"/>
                <a:gridCol w="60872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Recirculation and Chiller Pump Circuit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recirc pump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chiller pump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Valves Circuit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Chugger and Element Circuit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Supply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2209800"/>
          <a:ext cx="2819400" cy="952500"/>
        </p:xfrm>
        <a:graphic>
          <a:graphicData uri="http://schemas.openxmlformats.org/drawingml/2006/table">
            <a:tbl>
              <a:tblPr/>
              <a:tblGrid>
                <a:gridCol w="1038225"/>
                <a:gridCol w="609600"/>
                <a:gridCol w="1171575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Circuit 1 - Heat Stick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Heat Stick 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Circuit Breaker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48200" y="3886200"/>
          <a:ext cx="3797300" cy="1678305"/>
        </p:xfrm>
        <a:graphic>
          <a:graphicData uri="http://schemas.openxmlformats.org/drawingml/2006/table">
            <a:tbl>
              <a:tblPr/>
              <a:tblGrid>
                <a:gridCol w="1037358"/>
                <a:gridCol w="609091"/>
                <a:gridCol w="1170596"/>
                <a:gridCol w="980255"/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5V Power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 Sensor Circtuit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Indicators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Supply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24400" y="1905000"/>
          <a:ext cx="2819400" cy="1524000"/>
        </p:xfrm>
        <a:graphic>
          <a:graphicData uri="http://schemas.openxmlformats.org/drawingml/2006/table">
            <a:tbl>
              <a:tblPr/>
              <a:tblGrid>
                <a:gridCol w="1038225"/>
                <a:gridCol w="609600"/>
                <a:gridCol w="1171575"/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Circuit 2 - Controller &amp; Chugger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Supply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Chugger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Raspberry Pi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Display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(estimate)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Circuit Breaker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Skipping PCB for now (mostly because I’m not too </a:t>
            </a:r>
            <a:r>
              <a:rPr lang="en-US" dirty="0" err="1" smtClean="0"/>
              <a:t>famaliar</a:t>
            </a:r>
            <a:r>
              <a:rPr lang="en-US" dirty="0" smtClean="0"/>
              <a:t> with doing it</a:t>
            </a:r>
          </a:p>
          <a:p>
            <a:r>
              <a:rPr lang="en-US" dirty="0" smtClean="0"/>
              <a:t>Board 1</a:t>
            </a:r>
          </a:p>
          <a:p>
            <a:pPr lvl="1"/>
            <a:r>
              <a:rPr lang="en-US" dirty="0" smtClean="0"/>
              <a:t>Signal circuit protection</a:t>
            </a:r>
          </a:p>
          <a:p>
            <a:pPr lvl="1"/>
            <a:r>
              <a:rPr lang="en-US" dirty="0" smtClean="0"/>
              <a:t>Temp Sensors</a:t>
            </a:r>
          </a:p>
          <a:p>
            <a:pPr lvl="1"/>
            <a:r>
              <a:rPr lang="en-US" dirty="0" smtClean="0"/>
              <a:t>Power Rail LEDs</a:t>
            </a:r>
          </a:p>
          <a:p>
            <a:pPr lvl="1"/>
            <a:r>
              <a:rPr lang="en-US" dirty="0" smtClean="0"/>
              <a:t>Power Rail Jumpers to other boards</a:t>
            </a:r>
          </a:p>
          <a:p>
            <a:pPr lvl="1"/>
            <a:r>
              <a:rPr lang="en-US" dirty="0" err="1" smtClean="0"/>
              <a:t>RPi</a:t>
            </a:r>
            <a:r>
              <a:rPr lang="en-US" dirty="0" smtClean="0"/>
              <a:t> Switch</a:t>
            </a:r>
          </a:p>
          <a:p>
            <a:r>
              <a:rPr lang="en-US" dirty="0" smtClean="0"/>
              <a:t>Board 2</a:t>
            </a:r>
          </a:p>
          <a:p>
            <a:pPr lvl="1"/>
            <a:r>
              <a:rPr lang="en-US" dirty="0" err="1" smtClean="0"/>
              <a:t>Recirc</a:t>
            </a:r>
            <a:r>
              <a:rPr lang="en-US" dirty="0" smtClean="0"/>
              <a:t> pump</a:t>
            </a:r>
          </a:p>
          <a:p>
            <a:pPr lvl="1"/>
            <a:r>
              <a:rPr lang="en-US" dirty="0" smtClean="0"/>
              <a:t>Valves</a:t>
            </a:r>
          </a:p>
          <a:p>
            <a:r>
              <a:rPr lang="en-US" dirty="0" smtClean="0"/>
              <a:t>Board 3</a:t>
            </a:r>
          </a:p>
          <a:p>
            <a:pPr lvl="1"/>
            <a:r>
              <a:rPr lang="en-US" dirty="0" smtClean="0"/>
              <a:t>12V side of </a:t>
            </a:r>
            <a:r>
              <a:rPr lang="en-US" dirty="0" err="1" smtClean="0"/>
              <a:t>Chugger</a:t>
            </a:r>
            <a:r>
              <a:rPr lang="en-US" dirty="0" smtClean="0"/>
              <a:t> Pump</a:t>
            </a:r>
          </a:p>
          <a:p>
            <a:r>
              <a:rPr lang="en-US" dirty="0" smtClean="0"/>
              <a:t>Board 4</a:t>
            </a:r>
          </a:p>
          <a:p>
            <a:pPr lvl="1"/>
            <a:r>
              <a:rPr lang="en-US" dirty="0" smtClean="0"/>
              <a:t>110V AC side of </a:t>
            </a:r>
            <a:r>
              <a:rPr lang="en-US" dirty="0" err="1" smtClean="0"/>
              <a:t>Chugger</a:t>
            </a:r>
            <a:r>
              <a:rPr lang="en-US" dirty="0" smtClean="0"/>
              <a:t> Pump</a:t>
            </a:r>
          </a:p>
          <a:p>
            <a:pPr lvl="2"/>
            <a:r>
              <a:rPr lang="en-US" dirty="0" smtClean="0"/>
              <a:t>Including </a:t>
            </a:r>
            <a:r>
              <a:rPr lang="en-US" dirty="0" err="1" smtClean="0"/>
              <a:t>Optocoupler</a:t>
            </a:r>
            <a:r>
              <a:rPr lang="en-US" dirty="0" smtClean="0"/>
              <a:t> Sub Circuit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(non-110VAC)</a:t>
            </a:r>
          </a:p>
          <a:p>
            <a:pPr lvl="1"/>
            <a:r>
              <a:rPr lang="en-US" dirty="0" smtClean="0"/>
              <a:t>XLR:  Temp Sensors</a:t>
            </a:r>
          </a:p>
          <a:p>
            <a:pPr lvl="1"/>
            <a:r>
              <a:rPr lang="en-US" dirty="0" smtClean="0"/>
              <a:t>M24:  12V pumps, chiller, valves</a:t>
            </a:r>
          </a:p>
          <a:p>
            <a:r>
              <a:rPr lang="en-US" dirty="0" smtClean="0"/>
              <a:t>External (110VAC</a:t>
            </a:r>
          </a:p>
          <a:p>
            <a:pPr lvl="1"/>
            <a:r>
              <a:rPr lang="en-US" dirty="0" smtClean="0"/>
              <a:t>3 prong outlet</a:t>
            </a:r>
          </a:p>
          <a:p>
            <a:pPr lvl="2"/>
            <a:r>
              <a:rPr lang="en-US" dirty="0" smtClean="0"/>
              <a:t>Input to controller is GFCI</a:t>
            </a:r>
          </a:p>
          <a:p>
            <a:r>
              <a:rPr lang="en-US" dirty="0" smtClean="0"/>
              <a:t>Internal</a:t>
            </a:r>
          </a:p>
          <a:p>
            <a:pPr lvl="1"/>
            <a:r>
              <a:rPr lang="en-US" dirty="0" smtClean="0"/>
              <a:t>Terminal to board connectors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</a:t>
            </a:r>
            <a:r>
              <a:rPr lang="en-US" dirty="0" err="1" smtClean="0"/>
              <a:t>Guage</a:t>
            </a:r>
            <a:r>
              <a:rPr lang="en-US" dirty="0" smtClean="0"/>
              <a:t> Chart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397004"/>
          <a:ext cx="7543800" cy="5178088"/>
        </p:xfrm>
        <a:graphic>
          <a:graphicData uri="http://schemas.openxmlformats.org/drawingml/2006/table">
            <a:tbl>
              <a:tblPr/>
              <a:tblGrid>
                <a:gridCol w="942975"/>
                <a:gridCol w="942975"/>
                <a:gridCol w="942975"/>
                <a:gridCol w="942975"/>
                <a:gridCol w="942975"/>
                <a:gridCol w="942975"/>
                <a:gridCol w="942975"/>
                <a:gridCol w="942975"/>
              </a:tblGrid>
              <a:tr h="1070902">
                <a:tc>
                  <a:txBody>
                    <a:bodyPr/>
                    <a:lstStyle/>
                    <a:p>
                      <a:r>
                        <a:rPr lang="en-US" sz="1200" dirty="0"/>
                        <a:t>WG gauge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Conductor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Diameter mm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Conductor cross section in mm</a:t>
                      </a:r>
                      <a:r>
                        <a:rPr lang="en-US" sz="1200" baseline="30000" dirty="0"/>
                        <a:t>2</a:t>
                      </a:r>
                      <a:endParaRPr lang="en-US" sz="1200" dirty="0"/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Ohms per 1000 ft.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Ohms per km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Maximum amps for chassis wiring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Maximum amps for</a:t>
                      </a:r>
                      <a:br>
                        <a:rPr lang="en-US" sz="1200"/>
                      </a:br>
                      <a:r>
                        <a:rPr lang="en-US" sz="1200"/>
                        <a:t>power transmission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Maximum frequency for</a:t>
                      </a:r>
                      <a:br>
                        <a:rPr lang="en-US" sz="1200"/>
                      </a:br>
                      <a:r>
                        <a:rPr lang="en-US" sz="1200"/>
                        <a:t>100% skin depth for solid conductor copper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3.2639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8.37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0.6282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2.060496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1650 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2.90576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6.63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0.7921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2.598088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2050 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10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2.58826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5.26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0.9989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3.276392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2600 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11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2.30378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4.17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1.26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4.1328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3200 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12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2.05232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3.31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1.588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5.20864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41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9.3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4150 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13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1.8288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2.63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2.003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6.56984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7.4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5300 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14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1.62814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2.08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2.525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8.282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5.9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6700 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15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1.45034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1.65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3.184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10.44352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4.7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8250 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16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1.29032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1.31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4.016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13.17248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3.7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 k 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17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1.15062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1.04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5.064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16.60992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13 k 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18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1.02362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0.823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6.385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20.9428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17 kHz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19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0.91186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0.653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8.051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26.40728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21 kHz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20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0.8128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0.519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10.15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33.292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11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27 kHz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21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0.7239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0.412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12.8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41.984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33 kHz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22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0.64516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0.327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16.14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52.9392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0.92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42 kHz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23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0.57404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0.259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20.36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66.7808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4.7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0.729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53 kHz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24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0.51054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0.205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25.67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84.1976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3.5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0.577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68 kHz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25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0.45466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0.162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32.37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106.1736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0.457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85 kHz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26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0.40386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0.128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40.81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133.8568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2.2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0.361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107 kHz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27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0.36068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0.102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51.47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168.8216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1.7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0.288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130 kHz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81">
                <a:tc>
                  <a:txBody>
                    <a:bodyPr/>
                    <a:lstStyle/>
                    <a:p>
                      <a:r>
                        <a:rPr lang="en-US" sz="1200"/>
                        <a:t>28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0.32004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0.080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64.9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212.872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1.4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0.226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170 kHz</a:t>
                      </a:r>
                    </a:p>
                  </a:txBody>
                  <a:tcPr marL="10925" marR="10925" marT="5462" marB="54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67200" y="1143000"/>
            <a:ext cx="4611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https://www.powerstream.com/Wire_Size.htm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685800"/>
            <a:ext cx="5334000" cy="6019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10000" y="762000"/>
            <a:ext cx="990600" cy="1752600"/>
            <a:chOff x="3657600" y="1981200"/>
            <a:chExt cx="990600" cy="2057400"/>
          </a:xfrm>
        </p:grpSpPr>
        <p:sp>
          <p:nvSpPr>
            <p:cNvPr id="23" name="Rectangle 22"/>
            <p:cNvSpPr/>
            <p:nvPr/>
          </p:nvSpPr>
          <p:spPr>
            <a:xfrm>
              <a:off x="3657600" y="1981200"/>
              <a:ext cx="990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3800" y="2590800"/>
              <a:ext cx="53340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On</a:t>
              </a:r>
            </a:p>
            <a:p>
              <a:pPr algn="ctr"/>
              <a:r>
                <a:rPr lang="en-US" sz="1100" dirty="0" smtClean="0"/>
                <a:t>Off</a:t>
              </a:r>
            </a:p>
            <a:p>
              <a:pPr algn="ctr"/>
              <a:r>
                <a:rPr lang="en-US" sz="1100" dirty="0" smtClean="0"/>
                <a:t>Auto</a:t>
              </a:r>
              <a:endParaRPr lang="en-US" sz="11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886200" y="22860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86200" y="3276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3200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Auto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En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8600" y="22098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876800" y="762000"/>
            <a:ext cx="990600" cy="1752600"/>
            <a:chOff x="3657600" y="1981200"/>
            <a:chExt cx="990600" cy="2057400"/>
          </a:xfrm>
        </p:grpSpPr>
        <p:sp>
          <p:nvSpPr>
            <p:cNvPr id="97" name="Rectangle 96"/>
            <p:cNvSpPr/>
            <p:nvPr/>
          </p:nvSpPr>
          <p:spPr>
            <a:xfrm>
              <a:off x="3657600" y="1981200"/>
              <a:ext cx="990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33800" y="2590800"/>
              <a:ext cx="53340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On</a:t>
              </a:r>
            </a:p>
            <a:p>
              <a:pPr algn="ctr"/>
              <a:r>
                <a:rPr lang="en-US" sz="1100" dirty="0" smtClean="0"/>
                <a:t>Off</a:t>
              </a:r>
            </a:p>
            <a:p>
              <a:pPr algn="ctr"/>
              <a:r>
                <a:rPr lang="en-US" sz="1100" dirty="0" smtClean="0"/>
                <a:t>Auto</a:t>
              </a:r>
              <a:endParaRPr lang="en-US" sz="1100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3886200" y="22860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886200" y="3276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038600" y="3200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Auto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En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038600" y="22098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943600" y="762000"/>
            <a:ext cx="990600" cy="1752600"/>
            <a:chOff x="3657600" y="1981200"/>
            <a:chExt cx="990600" cy="2057400"/>
          </a:xfrm>
        </p:grpSpPr>
        <p:sp>
          <p:nvSpPr>
            <p:cNvPr id="104" name="Rectangle 103"/>
            <p:cNvSpPr/>
            <p:nvPr/>
          </p:nvSpPr>
          <p:spPr>
            <a:xfrm>
              <a:off x="3657600" y="1981200"/>
              <a:ext cx="990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733800" y="2590800"/>
              <a:ext cx="53340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On</a:t>
              </a:r>
            </a:p>
            <a:p>
              <a:pPr algn="ctr"/>
              <a:r>
                <a:rPr lang="en-US" sz="1100" dirty="0" smtClean="0"/>
                <a:t>Off</a:t>
              </a:r>
            </a:p>
            <a:p>
              <a:pPr algn="ctr"/>
              <a:r>
                <a:rPr lang="en-US" sz="1100" dirty="0" smtClean="0"/>
                <a:t>Auto</a:t>
              </a:r>
              <a:endParaRPr lang="en-US" sz="1100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3886200" y="22860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86200" y="3276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038600" y="32004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Auto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En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038600" y="22098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162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Panel Layout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38400" y="1676400"/>
            <a:ext cx="3810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On</a:t>
            </a:r>
          </a:p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Off</a:t>
            </a:r>
            <a:endParaRPr lang="en-US" sz="1100" dirty="0"/>
          </a:p>
        </p:txBody>
      </p:sp>
      <p:sp>
        <p:nvSpPr>
          <p:cNvPr id="7" name="Oval 6"/>
          <p:cNvSpPr/>
          <p:nvPr/>
        </p:nvSpPr>
        <p:spPr>
          <a:xfrm>
            <a:off x="2362200" y="9906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9906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9906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62200" y="1295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1295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129540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71800" y="914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5V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12192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12V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6858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RPI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953000" y="2590800"/>
            <a:ext cx="1066800" cy="2057400"/>
            <a:chOff x="5638800" y="1981200"/>
            <a:chExt cx="1066800" cy="2057400"/>
          </a:xfrm>
        </p:grpSpPr>
        <p:sp>
          <p:nvSpPr>
            <p:cNvPr id="34" name="Rectangle 33"/>
            <p:cNvSpPr/>
            <p:nvPr/>
          </p:nvSpPr>
          <p:spPr>
            <a:xfrm>
              <a:off x="5638800" y="1981200"/>
              <a:ext cx="990600" cy="2057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91200" y="2819400"/>
              <a:ext cx="53340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Open</a:t>
              </a:r>
            </a:p>
            <a:p>
              <a:pPr algn="ctr"/>
              <a:r>
                <a:rPr lang="en-US" sz="900" dirty="0" smtClean="0"/>
                <a:t>Closed</a:t>
              </a:r>
            </a:p>
            <a:p>
              <a:pPr algn="ctr"/>
              <a:r>
                <a:rPr lang="en-US" sz="900" dirty="0" smtClean="0"/>
                <a:t>Auto</a:t>
              </a:r>
              <a:endParaRPr lang="en-US" sz="9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867400" y="22860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9436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96000" y="34290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Auto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En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9800" y="22098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Open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38800" y="1981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Valve 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8674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19800" y="24384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Closed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19800" y="2590800"/>
            <a:ext cx="1066800" cy="2057400"/>
            <a:chOff x="5638800" y="1981200"/>
            <a:chExt cx="1066800" cy="2057400"/>
          </a:xfrm>
        </p:grpSpPr>
        <p:sp>
          <p:nvSpPr>
            <p:cNvPr id="62" name="Rectangle 61"/>
            <p:cNvSpPr/>
            <p:nvPr/>
          </p:nvSpPr>
          <p:spPr>
            <a:xfrm>
              <a:off x="5638800" y="1981200"/>
              <a:ext cx="990600" cy="2057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91200" y="2819400"/>
              <a:ext cx="53340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Open</a:t>
              </a:r>
            </a:p>
            <a:p>
              <a:pPr algn="ctr"/>
              <a:r>
                <a:rPr lang="en-US" sz="900" dirty="0" smtClean="0"/>
                <a:t>Closed</a:t>
              </a:r>
            </a:p>
            <a:p>
              <a:pPr algn="ctr"/>
              <a:r>
                <a:rPr lang="en-US" sz="900" dirty="0" smtClean="0"/>
                <a:t>Auto</a:t>
              </a:r>
              <a:endParaRPr lang="en-US" sz="9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5867400" y="22860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9436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96000" y="34290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Auto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En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19800" y="22098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Open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638800" y="1981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Valve 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8674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019800" y="24384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Closed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209800" y="2667000"/>
            <a:ext cx="1066800" cy="2057400"/>
            <a:chOff x="3657600" y="1981200"/>
            <a:chExt cx="1066800" cy="2057400"/>
          </a:xfrm>
        </p:grpSpPr>
        <p:sp>
          <p:nvSpPr>
            <p:cNvPr id="80" name="Rectangle 79"/>
            <p:cNvSpPr/>
            <p:nvPr/>
          </p:nvSpPr>
          <p:spPr>
            <a:xfrm>
              <a:off x="3657600" y="1981200"/>
              <a:ext cx="990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810000" y="2819400"/>
              <a:ext cx="53340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On</a:t>
              </a:r>
            </a:p>
            <a:p>
              <a:pPr algn="ctr"/>
              <a:r>
                <a:rPr lang="en-US" sz="1100" dirty="0" smtClean="0"/>
                <a:t>Off</a:t>
              </a:r>
            </a:p>
            <a:p>
              <a:pPr algn="ctr"/>
              <a:r>
                <a:rPr lang="en-US" sz="1100" dirty="0" smtClean="0"/>
                <a:t>Auto</a:t>
              </a:r>
              <a:endParaRPr lang="en-US" sz="110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3962400" y="25146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962400" y="350520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14800" y="34290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Auto 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En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114800" y="2438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On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657600" y="1981200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Heating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Element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876800" y="762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Chiller Pump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67400" y="762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Chugger</a:t>
            </a:r>
            <a:r>
              <a:rPr lang="en-US" sz="1200" dirty="0" smtClean="0">
                <a:solidFill>
                  <a:srgbClr val="FF0000"/>
                </a:solidFill>
              </a:rPr>
              <a:t> Pump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810000" y="762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Recirc</a:t>
            </a:r>
            <a:r>
              <a:rPr lang="en-US" sz="1200" dirty="0" smtClean="0">
                <a:solidFill>
                  <a:srgbClr val="FF0000"/>
                </a:solidFill>
              </a:rPr>
              <a:t> Pump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438400" y="4800600"/>
            <a:ext cx="4495800" cy="1752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7” Display</a:t>
            </a:r>
            <a:endParaRPr lang="en-US" dirty="0"/>
          </a:p>
        </p:txBody>
      </p:sp>
      <p:sp>
        <p:nvSpPr>
          <p:cNvPr id="72" name="Date Placeholder 7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CMD/</a:t>
            </a:r>
            <a:r>
              <a:rPr lang="en-US" dirty="0" err="1" smtClean="0"/>
              <a:t>TLMList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0" y="1676400"/>
          <a:ext cx="6121400" cy="2876550"/>
        </p:xfrm>
        <a:graphic>
          <a:graphicData uri="http://schemas.openxmlformats.org/drawingml/2006/table">
            <a:tbl>
              <a:tblPr/>
              <a:tblGrid>
                <a:gridCol w="2146300"/>
                <a:gridCol w="1397000"/>
                <a:gridCol w="19685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TLM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Commands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Element Auto En Status (OptoTLM)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Element Auto On CMD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Element On/Off Status (OptoTLM)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Chugger Auto En Status (OptoTLM)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Chugger Auto On CMD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Chugger On/Off Status (OptoTLM)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 1, Open/Closed Status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Valve 1 Auto Open/Closed CMD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 1, Auto En Status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 2, Open/Closed Status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Valve 2 Auto Open/Closed CMD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 2, Auto En Status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Recirc Pump On/Off Status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Recirc Pump On CMD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Chiller Pump On/Off Status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Chiller Pump On CMD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Wire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4800600"/>
          <a:ext cx="2425700" cy="952500"/>
        </p:xfrm>
        <a:graphic>
          <a:graphicData uri="http://schemas.openxmlformats.org/drawingml/2006/table">
            <a:tbl>
              <a:tblPr/>
              <a:tblGrid>
                <a:gridCol w="609600"/>
                <a:gridCol w="18161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Mash tun 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Mash tun out / pump 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Rover, mash tun inside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Herms kettle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Main Kettle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 Power and </a:t>
            </a:r>
            <a:r>
              <a:rPr lang="en-US" dirty="0" err="1" smtClean="0"/>
              <a:t>RPi</a:t>
            </a:r>
            <a:r>
              <a:rPr lang="en-US" dirty="0" smtClean="0"/>
              <a:t> </a:t>
            </a:r>
            <a:r>
              <a:rPr lang="en-US" dirty="0" smtClean="0"/>
              <a:t>On/Off Switch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LEDs for each power connector</a:t>
            </a:r>
          </a:p>
          <a:p>
            <a:pPr lvl="1"/>
            <a:r>
              <a:rPr lang="en-US" dirty="0" smtClean="0"/>
              <a:t>Common 12V and 5V rails across all connectors</a:t>
            </a:r>
          </a:p>
          <a:p>
            <a:r>
              <a:rPr lang="en-US" dirty="0" smtClean="0"/>
              <a:t>ON/Off switch for </a:t>
            </a:r>
            <a:r>
              <a:rPr lang="en-US" dirty="0" err="1" smtClean="0"/>
              <a:t>RPi</a:t>
            </a:r>
            <a:endParaRPr lang="en-US" dirty="0" smtClean="0"/>
          </a:p>
          <a:p>
            <a:r>
              <a:rPr lang="en-US" dirty="0" smtClean="0"/>
              <a:t>PC Power supply includes connector</a:t>
            </a:r>
          </a:p>
          <a:p>
            <a:r>
              <a:rPr lang="en-US" dirty="0" smtClean="0"/>
              <a:t>Mount Power supply facing out to access connector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Power Supply</a:t>
            </a:r>
          </a:p>
          <a:p>
            <a:pPr lvl="1"/>
            <a:r>
              <a:rPr lang="en-US" dirty="0" err="1" smtClean="0"/>
              <a:t>RPi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2.bigcommerce.com/server1800/cb4ba/products/185/images/724/ELSERIES1__23875.1329941697.1280.1280.jpg?c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45746"/>
            <a:ext cx="3352799" cy="318682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1600200"/>
          <a:ext cx="3581400" cy="4873640"/>
        </p:xfrm>
        <a:graphic>
          <a:graphicData uri="http://schemas.openxmlformats.org/drawingml/2006/table">
            <a:tbl>
              <a:tblPr/>
              <a:tblGrid>
                <a:gridCol w="1447800"/>
                <a:gridCol w="2133600"/>
              </a:tblGrid>
              <a:tr h="169181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Specifications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181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/>
                        <a:t>General Specifications</a:t>
                      </a:r>
                      <a:endParaRPr lang="en-US" sz="1000"/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1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Form Factor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ATX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1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Color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Silver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1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Wattage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400 Watts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1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Cooling Fans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80mm Fan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65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Safety Standards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FC. CE. RoHs Compliant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181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/>
                        <a:t>Drive/Power Connectors</a:t>
                      </a:r>
                      <a:endParaRPr lang="en-US" sz="1000"/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1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Modular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No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65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ATX Connector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20+4-pin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65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ATX 12V Connector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1 x 4-pin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65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Molex Connector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3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65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SATA Connector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2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65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Floppy Connector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1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181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/>
                        <a:t>Power Specifications</a:t>
                      </a:r>
                      <a:endParaRPr lang="en-US" sz="1000"/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1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Efficiency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Up to 78%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1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Input Voltage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AC 115V/230V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65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Hold-up Time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16ms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1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+12V Rails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1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181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/>
                        <a:t>Physical Specifications</a:t>
                      </a:r>
                      <a:endParaRPr lang="en-US" sz="1000"/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581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Dimensions (WxDxH)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5.8" x 6" x 3.5"</a:t>
                      </a:r>
                    </a:p>
                  </a:txBody>
                  <a:tcPr marL="19992" marR="19992" marT="19992" marB="199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ttp://i.imgur.com/Q4MqEd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86200"/>
            <a:ext cx="4420929" cy="25908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RPi</a:t>
            </a:r>
            <a:endParaRPr lang="en-US" dirty="0"/>
          </a:p>
        </p:txBody>
      </p:sp>
      <p:pic>
        <p:nvPicPr>
          <p:cNvPr id="48130" name="Picture 2" descr="https://www.raspberrypi.org/homepage-9df4b/static/0ac033e17962a041a898d92057e60def/052d8/67d8fcc5b2796665a45f61a2e8a5bb7f10cdd3f5_raspberry-pi-3-1-1619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4000500" cy="2667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1600200"/>
            <a:ext cx="533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u="sng" dirty="0" smtClean="0"/>
              <a:t>Raspberry Pi 3 Model B v1.2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Quad Core 1.2GHz Broadcom BCM2837 64bit CPU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1GB RAM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BCM43438 wireless LAN and Bluetooth Low Energy (BLE) on board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100 Base Ethernet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40-pin extended GPIO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4 USB 2 ports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4 Pole stereo output and composite video port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Full size HDMI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CSI camera port for connecting a Raspberry Pi camera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DSI display port for connecting a Raspberry Pi </a:t>
            </a:r>
            <a:r>
              <a:rPr lang="en-US" dirty="0" err="1" smtClean="0"/>
              <a:t>touchscreen</a:t>
            </a:r>
            <a:r>
              <a:rPr lang="en-US" dirty="0" smtClean="0"/>
              <a:t> display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Micro SD port for loading your operating system and storing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Upgraded switched Micro USB power source up to 2.5A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2020 Brian C Thompson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5156</TotalTime>
  <Words>1922</Words>
  <Application>Microsoft Office PowerPoint</Application>
  <PresentationFormat>On-screen Show (4:3)</PresentationFormat>
  <Paragraphs>982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Raspberry Pi (RPi) Custom Brew Controller Preliminary Design</vt:lpstr>
      <vt:lpstr>Copyright</vt:lpstr>
      <vt:lpstr>Major Components</vt:lpstr>
      <vt:lpstr>Design Goals</vt:lpstr>
      <vt:lpstr>Panel Layout</vt:lpstr>
      <vt:lpstr>CMD/TLMList</vt:lpstr>
      <vt:lpstr>AC Power and RPi On/Off Switch</vt:lpstr>
      <vt:lpstr>Power Supply</vt:lpstr>
      <vt:lpstr>RPi</vt:lpstr>
      <vt:lpstr>RPI On</vt:lpstr>
      <vt:lpstr>RPi Off</vt:lpstr>
      <vt:lpstr>Recirculation and Chiller Pump</vt:lpstr>
      <vt:lpstr>Recirculation Pump</vt:lpstr>
      <vt:lpstr>Chiller Pump</vt:lpstr>
      <vt:lpstr>Recirculation and Chiller Pump Manual On</vt:lpstr>
      <vt:lpstr>Recirculation and Chiller Pump Manual Off</vt:lpstr>
      <vt:lpstr>Recirculation and Chiller Pump Auto On</vt:lpstr>
      <vt:lpstr>Recirculation and Chiller Pump Auto Off</vt:lpstr>
      <vt:lpstr>Valve Control</vt:lpstr>
      <vt:lpstr>Electronic Ball Valves</vt:lpstr>
      <vt:lpstr>Valve Control Manual Open</vt:lpstr>
      <vt:lpstr>Valve Control  Manual Closed</vt:lpstr>
      <vt:lpstr>Valve Control  Auto Open</vt:lpstr>
      <vt:lpstr>Valve Control  Auto Closed</vt:lpstr>
      <vt:lpstr>Chugger Pump and Heat Stick</vt:lpstr>
      <vt:lpstr>Chugger Pump</vt:lpstr>
      <vt:lpstr>Heat Stick</vt:lpstr>
      <vt:lpstr>Chugger Pump and Element Manual On</vt:lpstr>
      <vt:lpstr>Chugger Pump and Element Manual Off</vt:lpstr>
      <vt:lpstr>Chugger Pump and Element Auto On</vt:lpstr>
      <vt:lpstr>Chugger Pump and Element Auto Off</vt:lpstr>
      <vt:lpstr>Temp Sensors</vt:lpstr>
      <vt:lpstr>Optocoupler SubCircuit On</vt:lpstr>
      <vt:lpstr>Optocoupler SubCircuit Off</vt:lpstr>
      <vt:lpstr>In/Out Protection SubCircuit</vt:lpstr>
      <vt:lpstr>Over Voltage Protection Simulation</vt:lpstr>
      <vt:lpstr>Lebula 7”USB Monitor</vt:lpstr>
      <vt:lpstr>RPi Pinout</vt:lpstr>
      <vt:lpstr>Power Supply Usage</vt:lpstr>
      <vt:lpstr>Power Budgets</vt:lpstr>
      <vt:lpstr>Layout Notes</vt:lpstr>
      <vt:lpstr>Connectors</vt:lpstr>
      <vt:lpstr>Wire Guage Chart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BT</dc:creator>
  <cp:lastModifiedBy>BT</cp:lastModifiedBy>
  <cp:revision>50</cp:revision>
  <dcterms:created xsi:type="dcterms:W3CDTF">2006-08-16T00:00:00Z</dcterms:created>
  <dcterms:modified xsi:type="dcterms:W3CDTF">2020-04-17T03:40:16Z</dcterms:modified>
</cp:coreProperties>
</file>